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61" r:id="rId5"/>
    <p:sldId id="262" r:id="rId6"/>
    <p:sldId id="263" r:id="rId7"/>
    <p:sldId id="264" r:id="rId8"/>
    <p:sldId id="265" r:id="rId9"/>
    <p:sldId id="266" r:id="rId10"/>
    <p:sldId id="268" r:id="rId11"/>
    <p:sldId id="270" r:id="rId12"/>
    <p:sldId id="272" r:id="rId13"/>
    <p:sldId id="273" r:id="rId14"/>
    <p:sldId id="274" r:id="rId15"/>
    <p:sldId id="275" r:id="rId1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83" autoAdjust="0"/>
    <p:restoredTop sz="94660"/>
  </p:normalViewPr>
  <p:slideViewPr>
    <p:cSldViewPr snapToGrid="0">
      <p:cViewPr>
        <p:scale>
          <a:sx n="67" d="100"/>
          <a:sy n="67" d="100"/>
        </p:scale>
        <p:origin x="7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EF047F-92CA-4792-8EDE-6A4E63ED37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E194F0E-91D3-48BB-A753-D730D9956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DD4AF10-43C5-4A4B-9317-D7E8FF67BADD}"/>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B92A562E-63B5-4127-97E3-09E30F4884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F9B72F5-0564-4C38-9585-C06D02FEF7D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2464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6DB657-9BDA-4461-BE86-81D4F512260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1FF777F-AB9D-431C-A18F-227427BDF01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403F660-7637-4748-B92B-5F8DAB23ADEC}"/>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2F45E353-1FD7-4228-BA37-797F2769DF4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1E0D5DB-985B-4178-B82A-A9E58812C734}"/>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58918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1A583EE-6656-4A86-977E-4E651EF87FF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6E62C67-CA23-45B6-842B-BE79C9131A7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E541B58-B47D-44E2-98FF-5B13F03FA935}"/>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CFF58A52-52F7-4780-AAE3-367561DC3B5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B279F8-1B5A-46F2-8CF9-8F3BAA2A107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170562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480338-908B-46BC-B303-D871F0CEBCB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86A70C9-CA26-4F63-86E4-B66184B4491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A9F9BBE-CCA5-42F0-BBE4-6ED47E642D8E}"/>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8EF548B7-A169-4592-AE8D-CB306D4F6D4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41E5D75-BF2B-46AB-9AF4-B0ED6253AA0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98142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07F35-D211-41F2-B5ED-009DE1492973}"/>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E1F018F-A13A-4DE1-BC67-F0C2B416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D53BB9F-949C-4519-8077-4E4D226FBFB5}"/>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6A44CCC9-CE0B-4093-825B-B38307946DB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51CA30-EC89-432A-A521-0531B5C6F450}"/>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063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1ACF11-DA2B-421E-B8B7-E3C04E0850F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8D9EEB-4018-4C3A-8C40-0E6D7AACE39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0202345-A5D5-4753-9468-38BEEFC173B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D240BB1-9111-47BB-A794-40CFC24F69B1}"/>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6" name="מציין מיקום של כותרת תחתונה 5">
            <a:extLst>
              <a:ext uri="{FF2B5EF4-FFF2-40B4-BE49-F238E27FC236}">
                <a16:creationId xmlns:a16="http://schemas.microsoft.com/office/drawing/2014/main" id="{28B1AE64-AFF5-4AFF-AB75-03ACB9F1DDE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0576399-0677-4EA9-8453-CA3B15B02AA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89027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5E5400-9E91-4627-A3B7-C7439D3AA90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3814F2-06B8-47A0-BE17-2EEB029852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8545FF5-D4ED-4168-9572-761C69508DF8}"/>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D507BE4-5C6B-4584-941F-DA4F92024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347F84F-E7E9-46C2-AE57-C5F6CBDBF89B}"/>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F75B23D-66FF-4224-B8C6-891C54FF7327}"/>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8" name="מציין מיקום של כותרת תחתונה 7">
            <a:extLst>
              <a:ext uri="{FF2B5EF4-FFF2-40B4-BE49-F238E27FC236}">
                <a16:creationId xmlns:a16="http://schemas.microsoft.com/office/drawing/2014/main" id="{DC50B083-D9E4-4BD5-AE41-F271327252D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070A755-90A3-44B8-B926-D672F2316EF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1652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531630-7E49-40C4-B465-CCBEFFF6D80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8246FE4-9C13-4682-AE3B-F4E46F487D17}"/>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4" name="מציין מיקום של כותרת תחתונה 3">
            <a:extLst>
              <a:ext uri="{FF2B5EF4-FFF2-40B4-BE49-F238E27FC236}">
                <a16:creationId xmlns:a16="http://schemas.microsoft.com/office/drawing/2014/main" id="{B7557C44-4086-4AA2-B91E-D29B7DD79EA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A80FC2B-E64D-45D1-85FA-1698948E35E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03569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2FF0575-FFC6-42F6-AD4D-6CEB383E84FC}"/>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3" name="מציין מיקום של כותרת תחתונה 2">
            <a:extLst>
              <a:ext uri="{FF2B5EF4-FFF2-40B4-BE49-F238E27FC236}">
                <a16:creationId xmlns:a16="http://schemas.microsoft.com/office/drawing/2014/main" id="{4135F3D3-7FFD-4D33-91AB-EB76E397F49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9137E14-7C37-43A0-90E9-0D50D32A0DDA}"/>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77171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5CFCA4-4E29-4720-AA93-16B46BE85C4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938A119-F665-439A-A024-1D4B8F624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06FB1DD-0D52-41D2-BB6A-55A24BC27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6AD8C4A-130A-43D7-A3DB-9C253D521C35}"/>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6" name="מציין מיקום של כותרת תחתונה 5">
            <a:extLst>
              <a:ext uri="{FF2B5EF4-FFF2-40B4-BE49-F238E27FC236}">
                <a16:creationId xmlns:a16="http://schemas.microsoft.com/office/drawing/2014/main" id="{67B05A37-9445-4909-9F30-F4E7CD6F1DB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D5B6B91-2E87-41D1-86E6-688EE62C6859}"/>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3367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8AEBC3-5A2B-42C5-AEF5-9233F47C3A8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B1A636F-260B-4F9A-B7C7-B10AB75A9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4B14459D-3A71-4CA5-A7DD-3EF1DA204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E3D536F-B444-45C4-97BA-1198EADD159F}"/>
              </a:ext>
            </a:extLst>
          </p:cNvPr>
          <p:cNvSpPr>
            <a:spLocks noGrp="1"/>
          </p:cNvSpPr>
          <p:nvPr>
            <p:ph type="dt" sz="half" idx="10"/>
          </p:nvPr>
        </p:nvSpPr>
        <p:spPr/>
        <p:txBody>
          <a:bodyPr/>
          <a:lstStyle/>
          <a:p>
            <a:fld id="{5F73B6D9-15F0-4357-9C0B-B56F968D0AD9}" type="datetimeFigureOut">
              <a:rPr lang="he-IL" smtClean="0"/>
              <a:t>י"ח/תמוז/תשפ"א</a:t>
            </a:fld>
            <a:endParaRPr lang="he-IL"/>
          </a:p>
        </p:txBody>
      </p:sp>
      <p:sp>
        <p:nvSpPr>
          <p:cNvPr id="6" name="מציין מיקום של כותרת תחתונה 5">
            <a:extLst>
              <a:ext uri="{FF2B5EF4-FFF2-40B4-BE49-F238E27FC236}">
                <a16:creationId xmlns:a16="http://schemas.microsoft.com/office/drawing/2014/main" id="{CBEC5924-6CC0-4469-9B65-325081A92E1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771D6A7-DB13-419E-B47F-91AD0B1EB2F5}"/>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63149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445A782-7D18-4340-A516-2408585401C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184CE0E-674D-4F66-AD37-402CEF4C608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3551881-44FF-4274-AA78-7866667F8CA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F73B6D9-15F0-4357-9C0B-B56F968D0AD9}" type="datetimeFigureOut">
              <a:rPr lang="he-IL" smtClean="0"/>
              <a:t>י"ח/תמוז/תשפ"א</a:t>
            </a:fld>
            <a:endParaRPr lang="he-IL"/>
          </a:p>
        </p:txBody>
      </p:sp>
      <p:sp>
        <p:nvSpPr>
          <p:cNvPr id="5" name="מציין מיקום של כותרת תחתונה 4">
            <a:extLst>
              <a:ext uri="{FF2B5EF4-FFF2-40B4-BE49-F238E27FC236}">
                <a16:creationId xmlns:a16="http://schemas.microsoft.com/office/drawing/2014/main" id="{4E44D63C-6FDB-4530-96DB-4F11660FB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A7699E1-46C0-404B-929B-A78CBE86C8B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CD9CD94-6DB2-4733-ACDF-8136AA4FF4B7}" type="slidenum">
              <a:rPr lang="he-IL" smtClean="0"/>
              <a:t>‹#›</a:t>
            </a:fld>
            <a:endParaRPr lang="he-IL"/>
          </a:p>
        </p:txBody>
      </p:sp>
    </p:spTree>
    <p:extLst>
      <p:ext uri="{BB962C8B-B14F-4D97-AF65-F5344CB8AC3E}">
        <p14:creationId xmlns:p14="http://schemas.microsoft.com/office/powerpoint/2010/main" val="1142770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91">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92">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171CF87-B6DD-4C9D-BAAC-11F73A3BD831}"/>
              </a:ext>
            </a:extLst>
          </p:cNvPr>
          <p:cNvSpPr>
            <a:spLocks noGrp="1"/>
          </p:cNvSpPr>
          <p:nvPr>
            <p:ph type="ctrTitle"/>
          </p:nvPr>
        </p:nvSpPr>
        <p:spPr>
          <a:xfrm>
            <a:off x="884716" y="871442"/>
            <a:ext cx="2924843" cy="3172364"/>
          </a:xfrm>
        </p:spPr>
        <p:txBody>
          <a:bodyPr anchor="b">
            <a:normAutofit/>
          </a:bodyPr>
          <a:lstStyle/>
          <a:p>
            <a:r>
              <a:rPr lang="en-US" sz="3600" dirty="0">
                <a:solidFill>
                  <a:srgbClr val="595959"/>
                </a:solidFill>
              </a:rPr>
              <a:t>Data science project</a:t>
            </a:r>
            <a:br>
              <a:rPr lang="en-US" sz="3600" dirty="0">
                <a:solidFill>
                  <a:srgbClr val="595959"/>
                </a:solidFill>
              </a:rPr>
            </a:br>
            <a:br>
              <a:rPr lang="he-IL" sz="3600" dirty="0">
                <a:solidFill>
                  <a:srgbClr val="595959"/>
                </a:solidFill>
              </a:rPr>
            </a:br>
            <a:br>
              <a:rPr lang="en-US" sz="3600" dirty="0">
                <a:solidFill>
                  <a:srgbClr val="595959"/>
                </a:solidFill>
              </a:rPr>
            </a:br>
            <a:r>
              <a:rPr lang="en-US" sz="3600" dirty="0">
                <a:solidFill>
                  <a:srgbClr val="595959"/>
                </a:solidFill>
              </a:rPr>
              <a:t>Chess game</a:t>
            </a:r>
            <a:endParaRPr lang="he-IL" sz="3600" dirty="0">
              <a:solidFill>
                <a:srgbClr val="595959"/>
              </a:solidFill>
            </a:endParaRPr>
          </a:p>
        </p:txBody>
      </p:sp>
      <p:sp>
        <p:nvSpPr>
          <p:cNvPr id="3" name="כותרת משנה 2">
            <a:extLst>
              <a:ext uri="{FF2B5EF4-FFF2-40B4-BE49-F238E27FC236}">
                <a16:creationId xmlns:a16="http://schemas.microsoft.com/office/drawing/2014/main" id="{02A78F03-3F9A-4EFB-B991-D771F50F16A6}"/>
              </a:ext>
            </a:extLst>
          </p:cNvPr>
          <p:cNvSpPr>
            <a:spLocks noGrp="1"/>
          </p:cNvSpPr>
          <p:nvPr>
            <p:ph type="subTitle" idx="1"/>
          </p:nvPr>
        </p:nvSpPr>
        <p:spPr>
          <a:xfrm>
            <a:off x="884716" y="4915248"/>
            <a:ext cx="2924843" cy="1637987"/>
          </a:xfrm>
        </p:spPr>
        <p:txBody>
          <a:bodyPr anchor="t">
            <a:normAutofit/>
          </a:bodyPr>
          <a:lstStyle/>
          <a:p>
            <a:r>
              <a:rPr lang="en-US" dirty="0">
                <a:solidFill>
                  <a:srgbClr val="595959"/>
                </a:solidFill>
              </a:rPr>
              <a:t>Hila </a:t>
            </a:r>
            <a:r>
              <a:rPr lang="en-US" dirty="0" err="1">
                <a:solidFill>
                  <a:srgbClr val="595959"/>
                </a:solidFill>
              </a:rPr>
              <a:t>Matok</a:t>
            </a:r>
            <a:endParaRPr lang="he-IL" dirty="0">
              <a:solidFill>
                <a:srgbClr val="595959"/>
              </a:solidFill>
            </a:endParaRPr>
          </a:p>
        </p:txBody>
      </p:sp>
      <p:pic>
        <p:nvPicPr>
          <p:cNvPr id="1030" name="Picture 6" descr="Most Favorited Gifs - Gif Abyss - Page 5490">
            <a:extLst>
              <a:ext uri="{FF2B5EF4-FFF2-40B4-BE49-F238E27FC236}">
                <a16:creationId xmlns:a16="http://schemas.microsoft.com/office/drawing/2014/main" id="{42891421-74D3-4125-8303-B74E270E02E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410716" y="2059016"/>
            <a:ext cx="6106987" cy="2739965"/>
          </a:xfrm>
          <a:prstGeom prst="rect">
            <a:avLst/>
          </a:prstGeom>
          <a:solidFill>
            <a:srgbClr val="FFFFFF">
              <a:shade val="85000"/>
            </a:srgbClr>
          </a:solidFill>
        </p:spPr>
      </p:pic>
    </p:spTree>
    <p:extLst>
      <p:ext uri="{BB962C8B-B14F-4D97-AF65-F5344CB8AC3E}">
        <p14:creationId xmlns:p14="http://schemas.microsoft.com/office/powerpoint/2010/main" val="65351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5C56D12-1AEB-4A88-9811-6FD27960C190}"/>
              </a:ext>
            </a:extLst>
          </p:cNvPr>
          <p:cNvSpPr>
            <a:spLocks noGrp="1"/>
          </p:cNvSpPr>
          <p:nvPr>
            <p:ph idx="1"/>
          </p:nvPr>
        </p:nvSpPr>
        <p:spPr>
          <a:xfrm>
            <a:off x="648931" y="2438400"/>
            <a:ext cx="3505494" cy="3785419"/>
          </a:xfrm>
        </p:spPr>
        <p:txBody>
          <a:bodyPr>
            <a:normAutofit/>
          </a:bodyPr>
          <a:lstStyle/>
          <a:p>
            <a:pPr marL="0" indent="0" rtl="0">
              <a:buNone/>
            </a:pPr>
            <a:r>
              <a:rPr lang="en-US" sz="2000" dirty="0"/>
              <a:t>The attached graphs show several conclusions </a:t>
            </a:r>
          </a:p>
          <a:p>
            <a:pPr marL="0" indent="0" rtl="0">
              <a:buNone/>
            </a:pPr>
            <a:r>
              <a:rPr lang="en-US" sz="2000" dirty="0"/>
              <a:t>1. If the players have the same rating or their rating is close, then the number of steps of the players will be greater.</a:t>
            </a:r>
          </a:p>
          <a:p>
            <a:pPr marL="0" indent="0" rtl="0">
              <a:buNone/>
            </a:pPr>
            <a:r>
              <a:rPr lang="en-US" sz="2000" dirty="0"/>
              <a:t>2. If the players have the same rating or their rating is close then the game is longer.</a:t>
            </a:r>
            <a:endParaRPr lang="he-IL" sz="2000" dirty="0"/>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8BC261B-C01F-41B8-937B-87DBE87255E9}"/>
              </a:ext>
            </a:extLst>
          </p:cNvPr>
          <p:cNvPicPr>
            <a:picLocks noChangeAspect="1"/>
          </p:cNvPicPr>
          <p:nvPr/>
        </p:nvPicPr>
        <p:blipFill>
          <a:blip r:embed="rId2"/>
          <a:stretch>
            <a:fillRect/>
          </a:stretch>
        </p:blipFill>
        <p:spPr>
          <a:xfrm>
            <a:off x="5405862" y="1358232"/>
            <a:ext cx="6019331" cy="4138290"/>
          </a:xfrm>
          <a:prstGeom prst="rect">
            <a:avLst/>
          </a:prstGeom>
          <a:effectLst/>
        </p:spPr>
      </p:pic>
    </p:spTree>
    <p:extLst>
      <p:ext uri="{BB962C8B-B14F-4D97-AF65-F5344CB8AC3E}">
        <p14:creationId xmlns:p14="http://schemas.microsoft.com/office/powerpoint/2010/main" val="154292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1B4E3F84-F582-4B62-81C4-1F0069D1F72D}"/>
              </a:ext>
            </a:extLst>
          </p:cNvPr>
          <p:cNvPicPr>
            <a:picLocks noChangeAspect="1"/>
          </p:cNvPicPr>
          <p:nvPr/>
        </p:nvPicPr>
        <p:blipFill>
          <a:blip r:embed="rId2"/>
          <a:stretch>
            <a:fillRect/>
          </a:stretch>
        </p:blipFill>
        <p:spPr>
          <a:xfrm>
            <a:off x="641180" y="2908452"/>
            <a:ext cx="4974336" cy="2959729"/>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30A147C-B773-4A32-A35A-EA7DCDAE6D55}"/>
              </a:ext>
            </a:extLst>
          </p:cNvPr>
          <p:cNvPicPr>
            <a:picLocks noChangeAspect="1"/>
          </p:cNvPicPr>
          <p:nvPr/>
        </p:nvPicPr>
        <p:blipFill>
          <a:blip r:embed="rId3"/>
          <a:stretch>
            <a:fillRect/>
          </a:stretch>
        </p:blipFill>
        <p:spPr>
          <a:xfrm>
            <a:off x="6576484" y="3225566"/>
            <a:ext cx="4974336" cy="2325502"/>
          </a:xfrm>
          <a:prstGeom prst="rect">
            <a:avLst/>
          </a:prstGeom>
        </p:spPr>
      </p:pic>
      <p:sp>
        <p:nvSpPr>
          <p:cNvPr id="13" name="כותרת 1">
            <a:extLst>
              <a:ext uri="{FF2B5EF4-FFF2-40B4-BE49-F238E27FC236}">
                <a16:creationId xmlns:a16="http://schemas.microsoft.com/office/drawing/2014/main" id="{F26D6C57-9E50-491C-9741-CF47DE2311DA}"/>
              </a:ext>
            </a:extLst>
          </p:cNvPr>
          <p:cNvSpPr>
            <a:spLocks noGrp="1"/>
          </p:cNvSpPr>
          <p:nvPr>
            <p:ph type="title"/>
          </p:nvPr>
        </p:nvSpPr>
        <p:spPr>
          <a:xfrm>
            <a:off x="485774" y="310497"/>
            <a:ext cx="11296651" cy="1608138"/>
          </a:xfrm>
        </p:spPr>
        <p:txBody>
          <a:bodyPr vert="horz" lIns="91440" tIns="45720" rIns="91440" bIns="45720" rtlCol="0" anchor="b">
            <a:normAutofit/>
          </a:bodyPr>
          <a:lstStyle/>
          <a:p>
            <a:pPr algn="ctr" rtl="0"/>
            <a:r>
              <a:rPr lang="he-IL" sz="5400" dirty="0"/>
              <a:t>ניסיון לנבא את אורך המשחק ע"פ דירוג השחקנים</a:t>
            </a:r>
            <a:endParaRPr lang="en-US" sz="5400" dirty="0"/>
          </a:p>
        </p:txBody>
      </p:sp>
    </p:spTree>
    <p:extLst>
      <p:ext uri="{BB962C8B-B14F-4D97-AF65-F5344CB8AC3E}">
        <p14:creationId xmlns:p14="http://schemas.microsoft.com/office/powerpoint/2010/main" val="164844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E5AB74D-28F5-4F97-9C09-F3FC2591A6E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ניסיון לנבא ניצחון במשחק ע"פ דירוג</a:t>
            </a:r>
            <a:endParaRPr lang="en-US" sz="5400" dirty="0">
              <a:solidFill>
                <a:srgbClr val="FFFFFF"/>
              </a:solidFill>
            </a:endParaRP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027859A6-8C9A-49E2-BB30-6B8DAE7C24DA}"/>
              </a:ext>
            </a:extLst>
          </p:cNvPr>
          <p:cNvPicPr>
            <a:picLocks noChangeAspect="1"/>
          </p:cNvPicPr>
          <p:nvPr/>
        </p:nvPicPr>
        <p:blipFill rotWithShape="1">
          <a:blip r:embed="rId2"/>
          <a:srcRect t="19916" r="-2" b="19963"/>
          <a:stretch/>
        </p:blipFill>
        <p:spPr>
          <a:xfrm>
            <a:off x="291010" y="2596836"/>
            <a:ext cx="5683069" cy="3657600"/>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2B2B7097-8EC5-45F7-9739-F149AA9E4001}"/>
              </a:ext>
            </a:extLst>
          </p:cNvPr>
          <p:cNvPicPr>
            <a:picLocks noChangeAspect="1"/>
          </p:cNvPicPr>
          <p:nvPr/>
        </p:nvPicPr>
        <p:blipFill rotWithShape="1">
          <a:blip r:embed="rId3"/>
          <a:srcRect r="22811" b="-2"/>
          <a:stretch/>
        </p:blipFill>
        <p:spPr>
          <a:xfrm>
            <a:off x="6258478" y="2982916"/>
            <a:ext cx="5760738" cy="2738872"/>
          </a:xfrm>
          <a:prstGeom prst="rect">
            <a:avLst/>
          </a:prstGeom>
        </p:spPr>
      </p:pic>
    </p:spTree>
    <p:extLst>
      <p:ext uri="{BB962C8B-B14F-4D97-AF65-F5344CB8AC3E}">
        <p14:creationId xmlns:p14="http://schemas.microsoft.com/office/powerpoint/2010/main" val="4040055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37" name="כותרת 1">
            <a:extLst>
              <a:ext uri="{FF2B5EF4-FFF2-40B4-BE49-F238E27FC236}">
                <a16:creationId xmlns:a16="http://schemas.microsoft.com/office/drawing/2014/main" id="{79590EA5-72DE-4285-9868-0C9FEA18D151}"/>
              </a:ext>
            </a:extLst>
          </p:cNvPr>
          <p:cNvSpPr>
            <a:spLocks noGrp="1"/>
          </p:cNvSpPr>
          <p:nvPr>
            <p:ph type="title"/>
          </p:nvPr>
        </p:nvSpPr>
        <p:spPr>
          <a:xfrm>
            <a:off x="2771775" y="-168722"/>
            <a:ext cx="9268512" cy="2009074"/>
          </a:xfrm>
        </p:spPr>
        <p:txBody>
          <a:bodyPr vert="horz" lIns="91440" tIns="45720" rIns="91440" bIns="45720" rtlCol="0" anchor="b">
            <a:normAutofit/>
          </a:bodyPr>
          <a:lstStyle/>
          <a:p>
            <a:pPr algn="ctr" rtl="0"/>
            <a:r>
              <a:rPr lang="en-US" sz="5400" dirty="0" err="1">
                <a:latin typeface="David" panose="020E0502060401010101" pitchFamily="34" charset="-79"/>
                <a:cs typeface="David" panose="020E0502060401010101" pitchFamily="34" charset="-79"/>
              </a:rPr>
              <a:t>ניסיון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לנבא</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מהלך ראשון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במשחק</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ע"פ דירוג</a:t>
            </a:r>
            <a:r>
              <a:rPr lang="en-US" sz="5400" dirty="0">
                <a:latin typeface="David" panose="020E0502060401010101" pitchFamily="34" charset="-79"/>
                <a:cs typeface="David" panose="020E0502060401010101" pitchFamily="34" charset="-79"/>
              </a:rPr>
              <a:t> </a:t>
            </a:r>
          </a:p>
        </p:txBody>
      </p:sp>
      <p:pic>
        <p:nvPicPr>
          <p:cNvPr id="5" name="תמונה 4">
            <a:extLst>
              <a:ext uri="{FF2B5EF4-FFF2-40B4-BE49-F238E27FC236}">
                <a16:creationId xmlns:a16="http://schemas.microsoft.com/office/drawing/2014/main" id="{3673073A-79E6-41D1-ACC9-EB0186878BDC}"/>
              </a:ext>
            </a:extLst>
          </p:cNvPr>
          <p:cNvPicPr>
            <a:picLocks noChangeAspect="1"/>
          </p:cNvPicPr>
          <p:nvPr/>
        </p:nvPicPr>
        <p:blipFill>
          <a:blip r:embed="rId2"/>
          <a:stretch>
            <a:fillRect/>
          </a:stretch>
        </p:blipFill>
        <p:spPr>
          <a:xfrm>
            <a:off x="6236479" y="2393928"/>
            <a:ext cx="5369678" cy="2550598"/>
          </a:xfrm>
          <a:prstGeom prst="rect">
            <a:avLst/>
          </a:prstGeom>
        </p:spPr>
      </p:pic>
      <p:pic>
        <p:nvPicPr>
          <p:cNvPr id="7" name="תמונה 6">
            <a:extLst>
              <a:ext uri="{FF2B5EF4-FFF2-40B4-BE49-F238E27FC236}">
                <a16:creationId xmlns:a16="http://schemas.microsoft.com/office/drawing/2014/main" id="{CC023486-1E71-4906-AD2E-0AAAD60618C0}"/>
              </a:ext>
            </a:extLst>
          </p:cNvPr>
          <p:cNvPicPr>
            <a:picLocks noChangeAspect="1"/>
          </p:cNvPicPr>
          <p:nvPr/>
        </p:nvPicPr>
        <p:blipFill>
          <a:blip r:embed="rId3"/>
          <a:stretch>
            <a:fillRect/>
          </a:stretch>
        </p:blipFill>
        <p:spPr>
          <a:xfrm>
            <a:off x="4943370" y="5350749"/>
            <a:ext cx="7248630" cy="1395359"/>
          </a:xfrm>
          <a:prstGeom prst="rect">
            <a:avLst/>
          </a:prstGeom>
        </p:spPr>
      </p:pic>
      <p:pic>
        <p:nvPicPr>
          <p:cNvPr id="12294" name="Picture 6" descr="Big Chesse GIFs - Get the best GIF on GIPHY">
            <a:extLst>
              <a:ext uri="{FF2B5EF4-FFF2-40B4-BE49-F238E27FC236}">
                <a16:creationId xmlns:a16="http://schemas.microsoft.com/office/drawing/2014/main" id="{B3F0C069-D9B8-4478-8D1E-194104B0A01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457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1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a:extLst>
              <a:ext uri="{FF2B5EF4-FFF2-40B4-BE49-F238E27FC236}">
                <a16:creationId xmlns:a16="http://schemas.microsoft.com/office/drawing/2014/main" id="{94E8BDBB-9924-453E-9A4D-C429FC2062F9}"/>
              </a:ext>
            </a:extLst>
          </p:cNvPr>
          <p:cNvPicPr>
            <a:picLocks noGrp="1" noChangeAspect="1"/>
          </p:cNvPicPr>
          <p:nvPr>
            <p:ph idx="1"/>
          </p:nvPr>
        </p:nvPicPr>
        <p:blipFill>
          <a:blip r:embed="rId2"/>
          <a:stretch>
            <a:fillRect/>
          </a:stretch>
        </p:blipFill>
        <p:spPr>
          <a:xfrm>
            <a:off x="4231005" y="275894"/>
            <a:ext cx="7610960" cy="3910026"/>
          </a:xfrm>
        </p:spPr>
      </p:pic>
      <p:pic>
        <p:nvPicPr>
          <p:cNvPr id="7" name="תמונה 6">
            <a:extLst>
              <a:ext uri="{FF2B5EF4-FFF2-40B4-BE49-F238E27FC236}">
                <a16:creationId xmlns:a16="http://schemas.microsoft.com/office/drawing/2014/main" id="{7173879B-6315-470E-A519-2BA3C9C62168}"/>
              </a:ext>
            </a:extLst>
          </p:cNvPr>
          <p:cNvPicPr>
            <a:picLocks noChangeAspect="1"/>
          </p:cNvPicPr>
          <p:nvPr/>
        </p:nvPicPr>
        <p:blipFill>
          <a:blip r:embed="rId3"/>
          <a:stretch>
            <a:fillRect/>
          </a:stretch>
        </p:blipFill>
        <p:spPr>
          <a:xfrm>
            <a:off x="4231005" y="4261386"/>
            <a:ext cx="7427912" cy="2393413"/>
          </a:xfrm>
          <a:prstGeom prst="rect">
            <a:avLst/>
          </a:prstGeom>
        </p:spPr>
      </p:pic>
      <p:sp>
        <p:nvSpPr>
          <p:cNvPr id="15" name="כותרת 1">
            <a:extLst>
              <a:ext uri="{FF2B5EF4-FFF2-40B4-BE49-F238E27FC236}">
                <a16:creationId xmlns:a16="http://schemas.microsoft.com/office/drawing/2014/main" id="{2D690DF7-FB7D-43DE-8E51-3D0DF4BC6924}"/>
              </a:ext>
            </a:extLst>
          </p:cNvPr>
          <p:cNvSpPr>
            <a:spLocks noGrp="1"/>
          </p:cNvSpPr>
          <p:nvPr>
            <p:ph type="title"/>
          </p:nvPr>
        </p:nvSpPr>
        <p:spPr>
          <a:xfrm>
            <a:off x="417914" y="1766275"/>
            <a:ext cx="3201988" cy="3387725"/>
          </a:xfrm>
        </p:spPr>
        <p:txBody>
          <a:bodyPr vert="horz" lIns="91440" tIns="45720" rIns="91440" bIns="45720" rtlCol="0" anchor="b">
            <a:normAutofit fontScale="90000"/>
          </a:bodyPr>
          <a:lstStyle/>
          <a:p>
            <a:pPr algn="ctr" rtl="0"/>
            <a:r>
              <a:rPr lang="he-IL" sz="5400" dirty="0">
                <a:solidFill>
                  <a:srgbClr val="FFFFFF"/>
                </a:solidFill>
              </a:rPr>
              <a:t>ניסיון לנבא באיזה אופן יסתיים המשחק ע"פ דירוג השחקנים</a:t>
            </a:r>
            <a:r>
              <a:rPr lang="en-US" sz="5400" dirty="0">
                <a:solidFill>
                  <a:srgbClr val="FFFFFF"/>
                </a:solidFill>
              </a:rPr>
              <a:t> </a:t>
            </a:r>
          </a:p>
        </p:txBody>
      </p:sp>
    </p:spTree>
    <p:extLst>
      <p:ext uri="{BB962C8B-B14F-4D97-AF65-F5344CB8AC3E}">
        <p14:creationId xmlns:p14="http://schemas.microsoft.com/office/powerpoint/2010/main" val="349499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8EB0F1B9-126D-4C65-BE12-A348B66F619A}"/>
              </a:ext>
            </a:extLst>
          </p:cNvPr>
          <p:cNvSpPr>
            <a:spLocks noGrp="1"/>
          </p:cNvSpPr>
          <p:nvPr>
            <p:ph type="title"/>
          </p:nvPr>
        </p:nvSpPr>
        <p:spPr>
          <a:xfrm>
            <a:off x="640079" y="2053641"/>
            <a:ext cx="3669161" cy="2760098"/>
          </a:xfrm>
        </p:spPr>
        <p:txBody>
          <a:bodyPr>
            <a:normAutofit/>
          </a:bodyPr>
          <a:lstStyle/>
          <a:p>
            <a:pPr algn="ctr"/>
            <a:r>
              <a:rPr lang="en-US" dirty="0">
                <a:solidFill>
                  <a:srgbClr val="FFFFFF"/>
                </a:solidFill>
              </a:rPr>
              <a:t>WOW</a:t>
            </a:r>
            <a:endParaRPr lang="he-IL" dirty="0">
              <a:solidFill>
                <a:srgbClr val="FFFFFF"/>
              </a:solidFill>
            </a:endParaRPr>
          </a:p>
        </p:txBody>
      </p:sp>
      <p:pic>
        <p:nvPicPr>
          <p:cNvPr id="5" name="תמונה 4">
            <a:extLst>
              <a:ext uri="{FF2B5EF4-FFF2-40B4-BE49-F238E27FC236}">
                <a16:creationId xmlns:a16="http://schemas.microsoft.com/office/drawing/2014/main" id="{E1667919-FF74-4343-8DDB-C04BA5805B49}"/>
              </a:ext>
            </a:extLst>
          </p:cNvPr>
          <p:cNvPicPr>
            <a:picLocks noChangeAspect="1"/>
          </p:cNvPicPr>
          <p:nvPr/>
        </p:nvPicPr>
        <p:blipFill>
          <a:blip r:embed="rId3"/>
          <a:stretch>
            <a:fillRect/>
          </a:stretch>
        </p:blipFill>
        <p:spPr>
          <a:xfrm>
            <a:off x="6336705" y="247650"/>
            <a:ext cx="5600700" cy="6610350"/>
          </a:xfrm>
          <a:prstGeom prst="rect">
            <a:avLst/>
          </a:prstGeom>
        </p:spPr>
      </p:pic>
    </p:spTree>
    <p:extLst>
      <p:ext uri="{BB962C8B-B14F-4D97-AF65-F5344CB8AC3E}">
        <p14:creationId xmlns:p14="http://schemas.microsoft.com/office/powerpoint/2010/main" val="330225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82F4E75C-9AE7-4AED-9D2C-6D1CE6BF24A4}"/>
              </a:ext>
            </a:extLst>
          </p:cNvPr>
          <p:cNvSpPr>
            <a:spLocks noGrp="1"/>
          </p:cNvSpPr>
          <p:nvPr>
            <p:ph type="title"/>
          </p:nvPr>
        </p:nvSpPr>
        <p:spPr>
          <a:xfrm>
            <a:off x="342900" y="0"/>
            <a:ext cx="3739341" cy="1330839"/>
          </a:xfrm>
        </p:spPr>
        <p:txBody>
          <a:bodyPr>
            <a:normAutofit/>
          </a:bodyPr>
          <a:lstStyle/>
          <a:p>
            <a:pPr algn="l"/>
            <a:r>
              <a:rPr lang="en-US" b="1" u="sng" dirty="0"/>
              <a:t>About Chess</a:t>
            </a:r>
            <a:endParaRPr lang="he-IL" b="1" u="sng" dirty="0"/>
          </a:p>
        </p:txBody>
      </p:sp>
      <p:sp>
        <p:nvSpPr>
          <p:cNvPr id="3" name="מציין מיקום תוכן 2">
            <a:extLst>
              <a:ext uri="{FF2B5EF4-FFF2-40B4-BE49-F238E27FC236}">
                <a16:creationId xmlns:a16="http://schemas.microsoft.com/office/drawing/2014/main" id="{8EE0E6E3-4261-4D70-BE8F-F28280D16B2D}"/>
              </a:ext>
            </a:extLst>
          </p:cNvPr>
          <p:cNvSpPr>
            <a:spLocks noGrp="1"/>
          </p:cNvSpPr>
          <p:nvPr>
            <p:ph idx="1"/>
          </p:nvPr>
        </p:nvSpPr>
        <p:spPr>
          <a:xfrm>
            <a:off x="-612024" y="1143001"/>
            <a:ext cx="4050549" cy="5495924"/>
          </a:xfrm>
        </p:spPr>
        <p:txBody>
          <a:bodyPr>
            <a:normAutofit fontScale="77500" lnSpcReduction="20000"/>
          </a:bodyPr>
          <a:lstStyle/>
          <a:p>
            <a:pPr lvl="2" algn="l" rtl="0">
              <a:lnSpc>
                <a:spcPct val="170000"/>
              </a:lnSpc>
              <a:buFont typeface="Wingdings" panose="05000000000000000000" pitchFamily="2" charset="2"/>
              <a:buChar char="Ø"/>
            </a:pPr>
            <a:r>
              <a:rPr lang="en-US" sz="2800" dirty="0"/>
              <a:t>A board game played by 2 people</a:t>
            </a:r>
          </a:p>
          <a:p>
            <a:pPr lvl="2" algn="l" rtl="0">
              <a:lnSpc>
                <a:spcPct val="170000"/>
              </a:lnSpc>
              <a:buFont typeface="Wingdings" panose="05000000000000000000" pitchFamily="2" charset="2"/>
              <a:buChar char="Ø"/>
            </a:pPr>
            <a:r>
              <a:rPr lang="en-US" sz="2800" dirty="0"/>
              <a:t>Each player controls an army of 16 pieces</a:t>
            </a:r>
          </a:p>
          <a:p>
            <a:pPr lvl="2" algn="l" rtl="0">
              <a:lnSpc>
                <a:spcPct val="170000"/>
              </a:lnSpc>
              <a:buFont typeface="Wingdings" panose="05000000000000000000" pitchFamily="2" charset="2"/>
              <a:buChar char="Ø"/>
            </a:pPr>
            <a:r>
              <a:rPr lang="en-US" sz="2800" dirty="0"/>
              <a:t>One army is black and the second white</a:t>
            </a:r>
          </a:p>
          <a:p>
            <a:pPr lvl="2" algn="l" rtl="0">
              <a:lnSpc>
                <a:spcPct val="170000"/>
              </a:lnSpc>
              <a:buFont typeface="Wingdings" panose="05000000000000000000" pitchFamily="2" charset="2"/>
              <a:buChar char="Ø"/>
            </a:pPr>
            <a:r>
              <a:rPr lang="en-US" sz="2800" dirty="0"/>
              <a:t>Each piece moves in a unique manner</a:t>
            </a:r>
          </a:p>
          <a:p>
            <a:pPr lvl="2" algn="l" rtl="0">
              <a:lnSpc>
                <a:spcPct val="170000"/>
              </a:lnSpc>
              <a:buFont typeface="Wingdings" panose="05000000000000000000" pitchFamily="2" charset="2"/>
              <a:buChar char="Ø"/>
            </a:pPr>
            <a:r>
              <a:rPr lang="en-US" sz="2800" dirty="0"/>
              <a:t>A game of strategy and concertation</a:t>
            </a:r>
            <a:endParaRPr lang="he-IL" sz="1700" dirty="0"/>
          </a:p>
        </p:txBody>
      </p:sp>
      <p:pic>
        <p:nvPicPr>
          <p:cNvPr id="4" name="Picture 2" descr="Chess GIF - Find on GIFER">
            <a:extLst>
              <a:ext uri="{FF2B5EF4-FFF2-40B4-BE49-F238E27FC236}">
                <a16:creationId xmlns:a16="http://schemas.microsoft.com/office/drawing/2014/main" id="{8F4259AB-55CD-4DDF-A910-49DA60E8A7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717431"/>
            <a:ext cx="6155141" cy="344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6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6" name="Freeform: Shape 6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6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6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מציין מיקום תוכן 2">
            <a:extLst>
              <a:ext uri="{FF2B5EF4-FFF2-40B4-BE49-F238E27FC236}">
                <a16:creationId xmlns:a16="http://schemas.microsoft.com/office/drawing/2014/main" id="{701DC7AC-736B-434E-B0DA-DFE6350E45BA}"/>
              </a:ext>
            </a:extLst>
          </p:cNvPr>
          <p:cNvSpPr>
            <a:spLocks noGrp="1"/>
          </p:cNvSpPr>
          <p:nvPr>
            <p:ph idx="1"/>
          </p:nvPr>
        </p:nvSpPr>
        <p:spPr>
          <a:xfrm>
            <a:off x="102722" y="3241150"/>
            <a:ext cx="5029200" cy="3858915"/>
          </a:xfrm>
        </p:spPr>
        <p:txBody>
          <a:bodyPr anchor="ctr">
            <a:normAutofit/>
          </a:bodyPr>
          <a:lstStyle/>
          <a:p>
            <a:pPr marL="0" indent="0" algn="l">
              <a:buNone/>
            </a:pPr>
            <a:r>
              <a:rPr lang="en-US" sz="1800" dirty="0"/>
              <a:t>We can see the csv file that represents all the data collected, the player's name, the number of moves made in the game, what status the game ended, who won the game, the ranking of players playing, tracking players' steps, opening type and more.</a:t>
            </a:r>
            <a:endParaRPr lang="he-IL" sz="1800" dirty="0"/>
          </a:p>
        </p:txBody>
      </p:sp>
      <p:pic>
        <p:nvPicPr>
          <p:cNvPr id="9" name="תמונה 8">
            <a:extLst>
              <a:ext uri="{FF2B5EF4-FFF2-40B4-BE49-F238E27FC236}">
                <a16:creationId xmlns:a16="http://schemas.microsoft.com/office/drawing/2014/main" id="{B577CC93-C12D-47FE-B4A8-50C9912FF951}"/>
              </a:ext>
            </a:extLst>
          </p:cNvPr>
          <p:cNvPicPr>
            <a:picLocks noChangeAspect="1"/>
          </p:cNvPicPr>
          <p:nvPr/>
        </p:nvPicPr>
        <p:blipFill>
          <a:blip r:embed="rId2"/>
          <a:stretch>
            <a:fillRect/>
          </a:stretch>
        </p:blipFill>
        <p:spPr>
          <a:xfrm>
            <a:off x="4895242" y="152656"/>
            <a:ext cx="7194036" cy="3830824"/>
          </a:xfrm>
          <a:prstGeom prst="rect">
            <a:avLst/>
          </a:prstGeom>
        </p:spPr>
      </p:pic>
      <p:pic>
        <p:nvPicPr>
          <p:cNvPr id="13" name="תמונה 12">
            <a:extLst>
              <a:ext uri="{FF2B5EF4-FFF2-40B4-BE49-F238E27FC236}">
                <a16:creationId xmlns:a16="http://schemas.microsoft.com/office/drawing/2014/main" id="{B9CB9C31-75F5-4BB6-95B9-D3917FE89270}"/>
              </a:ext>
            </a:extLst>
          </p:cNvPr>
          <p:cNvPicPr>
            <a:picLocks noChangeAspect="1"/>
          </p:cNvPicPr>
          <p:nvPr/>
        </p:nvPicPr>
        <p:blipFill>
          <a:blip r:embed="rId3"/>
          <a:stretch>
            <a:fillRect/>
          </a:stretch>
        </p:blipFill>
        <p:spPr>
          <a:xfrm>
            <a:off x="6708066" y="4233607"/>
            <a:ext cx="5166360" cy="1614487"/>
          </a:xfrm>
          <a:prstGeom prst="rect">
            <a:avLst/>
          </a:prstGeom>
        </p:spPr>
      </p:pic>
    </p:spTree>
    <p:extLst>
      <p:ext uri="{BB962C8B-B14F-4D97-AF65-F5344CB8AC3E}">
        <p14:creationId xmlns:p14="http://schemas.microsoft.com/office/powerpoint/2010/main" val="117582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792E925D-BA25-4E34-AFE7-65E6E85ED07D}"/>
              </a:ext>
            </a:extLst>
          </p:cNvPr>
          <p:cNvPicPr>
            <a:picLocks noChangeAspect="1"/>
          </p:cNvPicPr>
          <p:nvPr/>
        </p:nvPicPr>
        <p:blipFill>
          <a:blip r:embed="rId2"/>
          <a:stretch>
            <a:fillRect/>
          </a:stretch>
        </p:blipFill>
        <p:spPr>
          <a:xfrm>
            <a:off x="545169" y="643467"/>
            <a:ext cx="7605550" cy="5571066"/>
          </a:xfrm>
          <a:prstGeom prst="rect">
            <a:avLst/>
          </a:prstGeom>
        </p:spPr>
      </p:pic>
    </p:spTree>
    <p:extLst>
      <p:ext uri="{BB962C8B-B14F-4D97-AF65-F5344CB8AC3E}">
        <p14:creationId xmlns:p14="http://schemas.microsoft.com/office/powerpoint/2010/main" val="275924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מציין מיקום תוכן 6">
            <a:extLst>
              <a:ext uri="{FF2B5EF4-FFF2-40B4-BE49-F238E27FC236}">
                <a16:creationId xmlns:a16="http://schemas.microsoft.com/office/drawing/2014/main" id="{9E372A38-45F1-4067-BE0B-B6F4173EA7B6}"/>
              </a:ext>
            </a:extLst>
          </p:cNvPr>
          <p:cNvPicPr>
            <a:picLocks noGrp="1" noChangeAspect="1"/>
          </p:cNvPicPr>
          <p:nvPr>
            <p:ph idx="1"/>
          </p:nvPr>
        </p:nvPicPr>
        <p:blipFill>
          <a:blip r:embed="rId2"/>
          <a:stretch>
            <a:fillRect/>
          </a:stretch>
        </p:blipFill>
        <p:spPr>
          <a:xfrm>
            <a:off x="1524000" y="457200"/>
            <a:ext cx="9143999" cy="5943600"/>
          </a:xfrm>
          <a:prstGeom prst="rect">
            <a:avLst/>
          </a:prstGeom>
        </p:spPr>
      </p:pic>
    </p:spTree>
    <p:extLst>
      <p:ext uri="{BB962C8B-B14F-4D97-AF65-F5344CB8AC3E}">
        <p14:creationId xmlns:p14="http://schemas.microsoft.com/office/powerpoint/2010/main" val="230279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2B2BB46B-4770-4B97-8E2C-C78EECCC0ACB}"/>
              </a:ext>
            </a:extLst>
          </p:cNvPr>
          <p:cNvPicPr>
            <a:picLocks noChangeAspect="1"/>
          </p:cNvPicPr>
          <p:nvPr/>
        </p:nvPicPr>
        <p:blipFill>
          <a:blip r:embed="rId2"/>
          <a:stretch>
            <a:fillRect/>
          </a:stretch>
        </p:blipFill>
        <p:spPr>
          <a:xfrm>
            <a:off x="0" y="-91440"/>
            <a:ext cx="5781040" cy="6766560"/>
          </a:xfrm>
          <a:prstGeom prst="rect">
            <a:avLst/>
          </a:prstGeom>
        </p:spPr>
      </p:pic>
      <p:pic>
        <p:nvPicPr>
          <p:cNvPr id="7170" name="Picture 2" descr="שחמט - אפליקציות ב-Google Play">
            <a:extLst>
              <a:ext uri="{FF2B5EF4-FFF2-40B4-BE49-F238E27FC236}">
                <a16:creationId xmlns:a16="http://schemas.microsoft.com/office/drawing/2014/main" id="{4322B605-5BA2-45E2-9153-D51600D14B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83" b="-3"/>
          <a:stretch/>
        </p:blipFill>
        <p:spPr bwMode="auto">
          <a:xfrm>
            <a:off x="5090161" y="10"/>
            <a:ext cx="7101840"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7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מציין מיקום תוכן 2">
            <a:extLst>
              <a:ext uri="{FF2B5EF4-FFF2-40B4-BE49-F238E27FC236}">
                <a16:creationId xmlns:a16="http://schemas.microsoft.com/office/drawing/2014/main" id="{A335D7D6-FEA4-436B-A4CE-4B17339610E5}"/>
              </a:ext>
            </a:extLst>
          </p:cNvPr>
          <p:cNvSpPr>
            <a:spLocks noGrp="1"/>
          </p:cNvSpPr>
          <p:nvPr>
            <p:ph idx="1"/>
          </p:nvPr>
        </p:nvSpPr>
        <p:spPr>
          <a:xfrm>
            <a:off x="4945336" y="506727"/>
            <a:ext cx="6609921" cy="1526741"/>
          </a:xfrm>
        </p:spPr>
        <p:txBody>
          <a:bodyPr anchor="ctr">
            <a:normAutofit/>
          </a:bodyPr>
          <a:lstStyle/>
          <a:p>
            <a:pPr marL="0" indent="0" rtl="0">
              <a:buNone/>
            </a:pPr>
            <a:r>
              <a:rPr lang="en-US" sz="2200">
                <a:solidFill>
                  <a:schemeClr val="bg1"/>
                </a:solidFill>
              </a:rPr>
              <a:t>The purpose of the turns_categorial function is to divide the ranges by the number of steps performed in the game. I will make the division in jumps of 10, everything over 100 will be concentrated in one column.</a:t>
            </a:r>
          </a:p>
          <a:p>
            <a:endParaRPr lang="he-IL" sz="2200">
              <a:solidFill>
                <a:schemeClr val="bg1"/>
              </a:solidFill>
            </a:endParaRPr>
          </a:p>
        </p:txBody>
      </p:sp>
      <p:pic>
        <p:nvPicPr>
          <p:cNvPr id="5" name="תמונה 4">
            <a:extLst>
              <a:ext uri="{FF2B5EF4-FFF2-40B4-BE49-F238E27FC236}">
                <a16:creationId xmlns:a16="http://schemas.microsoft.com/office/drawing/2014/main" id="{8012C552-F189-4CD6-9F53-F10722D689FB}"/>
              </a:ext>
            </a:extLst>
          </p:cNvPr>
          <p:cNvPicPr>
            <a:picLocks noChangeAspect="1"/>
          </p:cNvPicPr>
          <p:nvPr/>
        </p:nvPicPr>
        <p:blipFill rotWithShape="1">
          <a:blip r:embed="rId2"/>
          <a:srcRect r="19909" b="2"/>
          <a:stretch/>
        </p:blipFill>
        <p:spPr>
          <a:xfrm>
            <a:off x="393308" y="2524281"/>
            <a:ext cx="5559480" cy="3748308"/>
          </a:xfrm>
          <a:prstGeom prst="rect">
            <a:avLst/>
          </a:prstGeom>
        </p:spPr>
      </p:pic>
      <p:pic>
        <p:nvPicPr>
          <p:cNvPr id="11" name="Picture 2">
            <a:extLst>
              <a:ext uri="{FF2B5EF4-FFF2-40B4-BE49-F238E27FC236}">
                <a16:creationId xmlns:a16="http://schemas.microsoft.com/office/drawing/2014/main" id="{099A5326-2F4D-4E8D-82D3-3E5D2888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2" t="22612" r="1504" b="1698"/>
          <a:stretch/>
        </p:blipFill>
        <p:spPr bwMode="auto">
          <a:xfrm>
            <a:off x="6251736" y="2775094"/>
            <a:ext cx="5546955" cy="325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7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4A62FA2-35EA-4A1D-9798-4D3229C40AEE}"/>
              </a:ext>
            </a:extLst>
          </p:cNvPr>
          <p:cNvSpPr>
            <a:spLocks noGrp="1"/>
          </p:cNvSpPr>
          <p:nvPr>
            <p:ph idx="1"/>
          </p:nvPr>
        </p:nvSpPr>
        <p:spPr>
          <a:xfrm>
            <a:off x="4864100" y="319278"/>
            <a:ext cx="6675627" cy="1605083"/>
          </a:xfrm>
        </p:spPr>
        <p:txBody>
          <a:bodyPr anchor="ctr">
            <a:normAutofit/>
          </a:bodyPr>
          <a:lstStyle/>
          <a:p>
            <a:pPr marL="0" indent="0" rtl="0">
              <a:buNone/>
            </a:pPr>
            <a:r>
              <a:rPr lang="en-US" sz="2000" dirty="0"/>
              <a:t>The purpose of </a:t>
            </a:r>
            <a:r>
              <a:rPr lang="en-US" sz="2000" dirty="0" err="1"/>
              <a:t>turns_winner</a:t>
            </a:r>
            <a:r>
              <a:rPr lang="en-US" sz="2000" dirty="0"/>
              <a:t> function is to perform crosstabulation between the range of steps and victory. </a:t>
            </a:r>
            <a:br>
              <a:rPr lang="en-US" sz="2000" dirty="0"/>
            </a:br>
            <a:r>
              <a:rPr lang="en-US" sz="2000" dirty="0"/>
              <a:t>It is important to note that in the beginning when the number of steps is small the profit will be for the white player.</a:t>
            </a:r>
            <a:endParaRPr lang="he-IL" sz="2000" dirty="0"/>
          </a:p>
        </p:txBody>
      </p:sp>
      <p:sp>
        <p:nvSpPr>
          <p:cNvPr id="19" name="Rectangle 1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F9DC747A-F400-4338-879D-4EA413FE3B7F}"/>
              </a:ext>
            </a:extLst>
          </p:cNvPr>
          <p:cNvPicPr>
            <a:picLocks noChangeAspect="1"/>
          </p:cNvPicPr>
          <p:nvPr/>
        </p:nvPicPr>
        <p:blipFill rotWithShape="1">
          <a:blip r:embed="rId2"/>
          <a:srcRect r="4541" b="1"/>
          <a:stretch/>
        </p:blipFill>
        <p:spPr>
          <a:xfrm>
            <a:off x="1223870" y="2742397"/>
            <a:ext cx="3808956" cy="3291840"/>
          </a:xfrm>
          <a:prstGeom prst="rect">
            <a:avLst/>
          </a:prstGeom>
        </p:spPr>
      </p:pic>
      <p:sp>
        <p:nvSpPr>
          <p:cNvPr id="23"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שחמט באנגלית ספרים – Isfpa">
            <a:extLst>
              <a:ext uri="{FF2B5EF4-FFF2-40B4-BE49-F238E27FC236}">
                <a16:creationId xmlns:a16="http://schemas.microsoft.com/office/drawing/2014/main" id="{64533AF5-9943-4BCC-906A-BE533DF35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35"/>
          <a:stretch/>
        </p:blipFill>
        <p:spPr bwMode="auto">
          <a:xfrm>
            <a:off x="6576484" y="3325487"/>
            <a:ext cx="4974336" cy="212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F4F81-CE79-4A24-860D-9959FF71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22810" y="484632"/>
            <a:ext cx="4189913"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5A434BED-7AAD-4E9E-90C2-8654222388EF}"/>
              </a:ext>
            </a:extLst>
          </p:cNvPr>
          <p:cNvSpPr>
            <a:spLocks noGrp="1"/>
          </p:cNvSpPr>
          <p:nvPr>
            <p:ph idx="1"/>
          </p:nvPr>
        </p:nvSpPr>
        <p:spPr>
          <a:xfrm>
            <a:off x="7742831" y="894079"/>
            <a:ext cx="3738780" cy="5282883"/>
          </a:xfrm>
        </p:spPr>
        <p:txBody>
          <a:bodyPr>
            <a:normAutofit/>
          </a:bodyPr>
          <a:lstStyle/>
          <a:p>
            <a:pPr marL="0" indent="0" algn="l" rtl="0">
              <a:buNone/>
            </a:pPr>
            <a:r>
              <a:rPr lang="en-US" sz="2000" dirty="0"/>
              <a:t>The graph describes the categories we have (11 in total)</a:t>
            </a:r>
          </a:p>
          <a:p>
            <a:pPr marL="0" indent="0" algn="l" rtl="0">
              <a:buNone/>
            </a:pPr>
            <a:r>
              <a:rPr lang="en-US" sz="2000" dirty="0"/>
              <a:t>The graph shows 11 columns, each with 3 colors - green, red and blue.</a:t>
            </a:r>
          </a:p>
          <a:p>
            <a:pPr marL="0" indent="0" algn="l" rtl="0">
              <a:buNone/>
            </a:pPr>
            <a:r>
              <a:rPr lang="en-US" sz="2000" dirty="0"/>
              <a:t>Green color - describes a victory for the black player.</a:t>
            </a:r>
          </a:p>
          <a:p>
            <a:pPr marL="0" indent="0" algn="l" rtl="0">
              <a:buNone/>
            </a:pPr>
            <a:r>
              <a:rPr lang="en-US" sz="2000" dirty="0"/>
              <a:t>Blue color - describes a victory for the white player.</a:t>
            </a:r>
          </a:p>
          <a:p>
            <a:pPr marL="0" indent="0" algn="l" rtl="0">
              <a:buNone/>
            </a:pPr>
            <a:r>
              <a:rPr lang="en-US" sz="2000" dirty="0"/>
              <a:t>Red color - describes that the game ends in a draw.</a:t>
            </a:r>
          </a:p>
          <a:p>
            <a:pPr marL="0" indent="0" algn="l" rtl="0">
              <a:buNone/>
            </a:pPr>
            <a:endParaRPr lang="en-US" sz="2000" dirty="0"/>
          </a:p>
          <a:p>
            <a:pPr marL="0" indent="0" algn="r">
              <a:buNone/>
            </a:pPr>
            <a:r>
              <a:rPr lang="he-IL" sz="2000" dirty="0"/>
              <a:t>ציר </a:t>
            </a:r>
            <a:r>
              <a:rPr lang="en-US" sz="2000" dirty="0"/>
              <a:t>X </a:t>
            </a:r>
            <a:r>
              <a:rPr lang="he-IL" sz="2000" dirty="0"/>
              <a:t> מייצג את כמות המשחקים.</a:t>
            </a:r>
            <a:endParaRPr lang="en-US" sz="2000" dirty="0"/>
          </a:p>
          <a:p>
            <a:pPr marL="0" indent="0" algn="r">
              <a:buNone/>
            </a:pPr>
            <a:r>
              <a:rPr lang="he-IL" sz="2000" dirty="0"/>
              <a:t>ציר </a:t>
            </a:r>
            <a:r>
              <a:rPr lang="en-US" sz="2000" dirty="0"/>
              <a:t>Y</a:t>
            </a:r>
            <a:r>
              <a:rPr lang="he-IL" sz="2000" dirty="0"/>
              <a:t> מייצג קטגוריות של מספר הצעדים= טווחים.</a:t>
            </a:r>
            <a:endParaRPr lang="en-US" sz="2000" dirty="0"/>
          </a:p>
        </p:txBody>
      </p:sp>
      <p:pic>
        <p:nvPicPr>
          <p:cNvPr id="5" name="תמונה 4">
            <a:extLst>
              <a:ext uri="{FF2B5EF4-FFF2-40B4-BE49-F238E27FC236}">
                <a16:creationId xmlns:a16="http://schemas.microsoft.com/office/drawing/2014/main" id="{DB34B01D-97B3-41EA-B62C-91977B164C52}"/>
              </a:ext>
            </a:extLst>
          </p:cNvPr>
          <p:cNvPicPr>
            <a:picLocks noChangeAspect="1"/>
          </p:cNvPicPr>
          <p:nvPr/>
        </p:nvPicPr>
        <p:blipFill rotWithShape="1">
          <a:blip r:embed="rId2"/>
          <a:srcRect l="11671" r="7505" b="-1"/>
          <a:stretch/>
        </p:blipFill>
        <p:spPr>
          <a:xfrm>
            <a:off x="479278" y="484633"/>
            <a:ext cx="6542215" cy="5888736"/>
          </a:xfrm>
          <a:prstGeom prst="rect">
            <a:avLst/>
          </a:prstGeom>
        </p:spPr>
      </p:pic>
    </p:spTree>
    <p:extLst>
      <p:ext uri="{BB962C8B-B14F-4D97-AF65-F5344CB8AC3E}">
        <p14:creationId xmlns:p14="http://schemas.microsoft.com/office/powerpoint/2010/main" val="40447611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9881</TotalTime>
  <Words>353</Words>
  <Application>Microsoft Office PowerPoint</Application>
  <PresentationFormat>מסך רחב</PresentationFormat>
  <Paragraphs>27</Paragraphs>
  <Slides>15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15</vt:i4>
      </vt:variant>
    </vt:vector>
  </HeadingPairs>
  <TitlesOfParts>
    <vt:vector size="21" baseType="lpstr">
      <vt:lpstr>Arial</vt:lpstr>
      <vt:lpstr>Calibri</vt:lpstr>
      <vt:lpstr>Calibri Light</vt:lpstr>
      <vt:lpstr>David</vt:lpstr>
      <vt:lpstr>Wingdings</vt:lpstr>
      <vt:lpstr>ערכת נושא Office</vt:lpstr>
      <vt:lpstr>Data science project   Chess game</vt:lpstr>
      <vt:lpstr>About Chess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ניסיון לנבא את אורך המשחק ע"פ דירוג השחקנים</vt:lpstr>
      <vt:lpstr>ניסיון לנבא ניצחון במשחק ע"פ דירוג</vt:lpstr>
      <vt:lpstr>ניסיון לנבא מהלך ראשון במשחק ע"פ דירוג </vt:lpstr>
      <vt:lpstr>ניסיון לנבא באיזה אופן יסתיים המשחק ע"פ דירוג השחקנים </vt:lpstr>
      <vt:lpstr>WOW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Chess game</dc:title>
  <dc:creator>הילה מתוק</dc:creator>
  <cp:lastModifiedBy>הילה מתוק</cp:lastModifiedBy>
  <cp:revision>26</cp:revision>
  <dcterms:created xsi:type="dcterms:W3CDTF">2021-06-19T10:10:22Z</dcterms:created>
  <dcterms:modified xsi:type="dcterms:W3CDTF">2021-06-30T10:28:11Z</dcterms:modified>
</cp:coreProperties>
</file>